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h5aI9CXzc40k0ONubAAISDxnYx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伶伶：通常大家面對壓力就是一直努力，一直檢討自己。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小歐：對啊，表現不好不就是要繼續努力?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伶伶：人又不是機器或是AI，總是需要休息，做一些自己喜歡的事，運動啊，聽音樂，看小說啊才能給自己持續帶來能量啊~</a:t>
            </a:r>
            <a:endParaRPr/>
          </a:p>
        </p:txBody>
      </p:sp>
      <p:sp>
        <p:nvSpPr>
          <p:cNvPr id="222" name="Google Shape;22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伶伶：還有就是不要給自己設太嚴格的標準，允許自己可以有一段時間嘗試。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小歐：我覺得這個我很需要，我只要一沒有達成目標，就覺得完了毀了好糟糕好失敗。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伶伶：然後啊，我們本來就還在學習成長的階段嘛，很多事情還不太熟練本來就是正常的。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小歐：就像玩遊戲遇到新關卡可能會卡個幾次，想一想用新的方式試試看，就可以學到新招。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" name="Google Shape;234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伶伶：小歐你知道嗎? 抗壓的能力跟你的日常作息有關喔。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小歐：你是說早睡早起身體好嗎?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伶伶：要睡飽，吃好，多運動，你的大腦就會健康，比較不容易生氣、憂鬱喔~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伶伶：最重要的是，不要在遇到壓力時一直覺得是自己不夠好，自己奇怪，不敢跟別人說。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小歐：像我剛剛鼓起勇氣跟你說，就得到很多支持，心情也好多了。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7" name="Google Shape;247;p4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伶伶：有些事情比較困難，也可以找家長或是老師聊聊，他們會有比較多解決事情的經驗。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小歐：可是我怕被罵，或是他們不想聽哎。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伶伶：大部份的家長跟老師都還是關心學生或自己小孩的，好好地跟他們說，他們是會願意聽的。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小歐：那如果我的家人或老師就真的是很不了解，讓我聊不下去呢?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伶伶：你也可以尋求專業人員的協助。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小歐：專業人員?</a:t>
            </a:r>
            <a:endParaRPr/>
          </a:p>
        </p:txBody>
      </p:sp>
      <p:sp>
        <p:nvSpPr>
          <p:cNvPr id="254" name="Google Shape;254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伶伶：像是學校的輔導老師，或是有些輔導專線可以找人聊聊，都比自己悶著煩惱要好。如果有嚴重的憂鬱、失眠、焦慮，也可請家長帶你去掛身心科尋求醫療的協助。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小歐：真的，找人談談很重要。還好你今天有關心我，我才發現自己是有壓力，而且需要幫助的。</a:t>
            </a:r>
            <a:endParaRPr/>
          </a:p>
        </p:txBody>
      </p:sp>
      <p:sp>
        <p:nvSpPr>
          <p:cNvPr id="260" name="Google Shape;26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伶伶：它還有出App喔，可以紀錄你每次測驗結果，給你心理衛生建議、告訴你哪裡有心理衛生資源跟求助專線電話。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小歐：感覺好像我個人的心理健康小幫手喔~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伶伶：對啊，有很多方法跟工具可以用來照顧自己喔，最重要的就是找人陪伴你，不要自己獨自煩惱喔~</a:t>
            </a:r>
            <a:endParaRPr/>
          </a:p>
        </p:txBody>
      </p:sp>
      <p:sp>
        <p:nvSpPr>
          <p:cNvPr id="268" name="Google Shape;268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伶伶：hello小歐，最近都沒見到你，你過得好嗎?</a:t>
            </a:r>
            <a:br>
              <a:rPr lang="zh-TW"/>
            </a:br>
            <a:r>
              <a:rPr lang="zh-TW"/>
              <a:t>小歐：唉，最近不知道為什麼，總是覺得好煩，常常肚子痛，睡不著，心情低落，連我最愛的熱舞社也都不想去了。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伶伶：哇，這些都符合憂鬱情緒的表現哎</a:t>
            </a:r>
            <a:br>
              <a:rPr lang="zh-TW"/>
            </a:br>
            <a:r>
              <a:rPr lang="zh-TW"/>
              <a:t>小歐：有這麼嚴重嗎?</a:t>
            </a:r>
            <a:endParaRPr/>
          </a:p>
        </p:txBody>
      </p:sp>
      <p:sp>
        <p:nvSpPr>
          <p:cNvPr id="152" name="Google Shape;152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伶伶：還是要注意一下哦~其他像是難以集中注意力、覺得很自己很糟，想要一個獨處，甚至想要從世上消失，也都是憂鬱情緒的表現。</a:t>
            </a:r>
            <a:br>
              <a:rPr lang="zh-TW"/>
            </a:br>
            <a:r>
              <a:rPr lang="zh-TW"/>
              <a:t>小歐：咦，我有時候真的會有這樣想法跟感覺哎。怎麼會這樣呢?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伶伶：我在想，你的生活中是不是有些壓力，讓你覺得喘不過氣了。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小歐：壓力? 好像有點知道是什麼意思，又不太確定。</a:t>
            </a:r>
            <a:endParaRPr/>
          </a:p>
        </p:txBody>
      </p:sp>
      <p:sp>
        <p:nvSpPr>
          <p:cNvPr id="160" name="Google Shape;160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壓力是一種心裡的感受，如果生活中的事情讓我們覺得很困難的時候，</a:t>
            </a:r>
            <a:r>
              <a:rPr b="1" lang="zh-TW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會覺得很緊張、被壓迫、痛苦。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小歐：常常聽大人說他們壓力大，我們只是學生，也會有壓力嗎?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伶伶：當然囉 ~青少年也是會有壓力的啊。</a:t>
            </a:r>
            <a:endParaRPr/>
          </a:p>
        </p:txBody>
      </p:sp>
      <p:sp>
        <p:nvSpPr>
          <p:cNvPr id="176" name="Google Shape;17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伶伶：這個時期很常見的壓力來源，就是對外表的焦慮。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小歐：對外表的焦慮?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伶伶：就是擔心自己長相不好看 沒有吸引力，或是煩惱自己太瘦啊、太胖啊、太矮或是太高。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小歐：我好像也會，覺得自己長的不像別人好看。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4" name="Google Shape;184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伶伶：還有就是對自己的成就表現失望，像是考試考不好，或是運動表現不佳等等。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小歐：有些人一直努力都還是考不好，有些人已經是前幾名了還是覺得自己不夠好。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2" name="Google Shape;192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伶伶：這個時期因為長大了，有自己的想法，也容易跟父母、老師在溝通時候出現挫敗。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小歐：有時候覺得怎麼說大人好像都聽不懂我的想法，覺得講了也沒用。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0" name="Google Shape;200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伶伶：還有啊，我們都會很重視同學朋友的看法，如果覺得沒得到朋友的認同也會覺得自己好像很糟。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小歐：如果重視的朋友或是喜歡的人不喜歡我，有時甚至會覺得世界都要完蛋了。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伶伶：但是大人常常不了解，覺得功課比較重要，或是朋友不喜歡你就去找其他朋友啊。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小歐：說起來青少年真的還是會有好多壓力，但是不是我自己太弱了，才會承受不了呢?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8" name="Google Shape;208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伶伶：其實會感到壓力，就是因為我們對自己有很多的期待，希望自己表現好啊。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小歐：對啊，可是我就是表現不好啊~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伶伶：想要一下子就什麼都表現好是不可能的吧~總是需要時間慢慢累積，慢慢進步吧~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小歐：但是在這段過程裡，心情會好難受哦~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/>
              <a:t>伶伶：對啊，所以我們需要各種方式幫自己紓解壓力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6" name="Google Shape;216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Google Shape;28;p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" name="Google Shape;29;p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" name="Google Shape;30;p3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31" name="Google Shape;31;p3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Google Shape;32;p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3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5" name="Google Shape;35;p3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6" name="Google Shape;36;p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" name="Google Shape;38;p3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輔助字幕">
  <p:cSld name="標題與輔助字幕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7" name="Google Shape;97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 (含輔助字幕)">
  <p:cSld name="引述 (含輔助字幕)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3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4" name="Google Shape;104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名片">
  <p:cSld name="名片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4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2" name="Google Shape;112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名片">
  <p:cSld name="引述名片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8" name="Google Shape;118;p15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是非題">
  <p:cSld name="是非題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6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7" name="Google Shape;127;p16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8" name="Google Shape;128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7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4" name="Google Shape;134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8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40" name="Google Shape;140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0" name="Google Shape;50;p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9" name="Google Shape;69;p8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71" name="Google Shape;71;p8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2" name="Google Shape;72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3" name="Google Shape;83;p10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4" name="Google Shape;84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1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1" name="Google Shape;91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" name="Google Shape;13;p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7" name="Google Shape;17;p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9" name="Google Shape;19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5" name="Google Shape;25;p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zh-TW" sz="6000"/>
              <a:t>從心出發</a:t>
            </a:r>
            <a:br>
              <a:rPr b="1" lang="zh-TW"/>
            </a:br>
            <a:endParaRPr b="1"/>
          </a:p>
        </p:txBody>
      </p:sp>
      <p:sp>
        <p:nvSpPr>
          <p:cNvPr id="148" name="Google Shape;148;p1"/>
          <p:cNvSpPr txBox="1"/>
          <p:nvPr>
            <p:ph idx="1" type="subTitle"/>
          </p:nvPr>
        </p:nvSpPr>
        <p:spPr>
          <a:xfrm>
            <a:off x="1507067" y="3622208"/>
            <a:ext cx="7767000" cy="10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 sz="3000"/>
              <a:t>青少年壓力與自我照顧</a:t>
            </a: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2"/>
          <p:cNvSpPr txBox="1"/>
          <p:nvPr>
            <p:ph idx="1" type="body"/>
          </p:nvPr>
        </p:nvSpPr>
        <p:spPr>
          <a:xfrm>
            <a:off x="838200" y="1825625"/>
            <a:ext cx="5734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31800" lvl="0" marL="457200" rtl="0" algn="l">
              <a:lnSpc>
                <a:spcPct val="11428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給自己一些療癒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做喜歡的事，例如可以從事運動、創作、欣賞電影音樂小說等，給自己的身心多一點療癒與休息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268288" rtl="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4"/>
          <p:cNvSpPr txBox="1"/>
          <p:nvPr>
            <p:ph idx="1" type="body"/>
          </p:nvPr>
        </p:nvSpPr>
        <p:spPr>
          <a:xfrm>
            <a:off x="838200" y="1825625"/>
            <a:ext cx="543647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2. 過程的努力是最好的寶藏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允許自己有一段調適的時間，了解不完美的結果其實是常態，過程非常努力就是值得肯定的。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5"/>
          <p:cNvSpPr txBox="1"/>
          <p:nvPr>
            <p:ph idx="1" type="body"/>
          </p:nvPr>
        </p:nvSpPr>
        <p:spPr>
          <a:xfrm>
            <a:off x="838200" y="1825625"/>
            <a:ext cx="543647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3. 換不同的眼光看待事件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zh-TW" sz="2400"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latin typeface="Arial"/>
                <a:ea typeface="Arial"/>
                <a:cs typeface="Arial"/>
                <a:sym typeface="Arial"/>
              </a:rPr>
              <a:t>試著把壓力事件視為挑戰，並且嘗試採取行動，來因應與消除壓力源。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3"/>
          <p:cNvSpPr txBox="1"/>
          <p:nvPr>
            <p:ph idx="1" type="body"/>
          </p:nvPr>
        </p:nvSpPr>
        <p:spPr>
          <a:xfrm>
            <a:off x="1159675" y="1852400"/>
            <a:ext cx="5163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4. 堆疊基本的防護力</a:t>
            </a:r>
            <a:endParaRPr b="1" sz="32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br>
              <a:rPr lang="zh-TW" sz="2400"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latin typeface="Arial"/>
                <a:ea typeface="Arial"/>
                <a:cs typeface="Arial"/>
                <a:sym typeface="Arial"/>
              </a:rPr>
              <a:t>平常就需要透過規律的生活、充分的睡眠、飲食均衡、規律運動，來提昇身體對抗壓力的功能。</a:t>
            </a:r>
            <a:endParaRPr sz="2400"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/>
          </a:p>
        </p:txBody>
      </p:sp>
      <p:sp>
        <p:nvSpPr>
          <p:cNvPr id="250" name="Google Shape;250;p46"/>
          <p:cNvSpPr txBox="1"/>
          <p:nvPr>
            <p:ph idx="1" type="body"/>
          </p:nvPr>
        </p:nvSpPr>
        <p:spPr>
          <a:xfrm>
            <a:off x="838200" y="1825625"/>
            <a:ext cx="52578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68288" rtl="0" algn="l">
              <a:lnSpc>
                <a:spcPct val="11428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5. 其實你並不孤單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268288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zh-TW" sz="2400"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latin typeface="Arial"/>
                <a:ea typeface="Arial"/>
                <a:cs typeface="Arial"/>
                <a:sym typeface="Arial"/>
              </a:rPr>
              <a:t>其實每個人都有壓力。不需要覺得是自己的問題，責怪自己。</a:t>
            </a:r>
            <a:br>
              <a:rPr lang="zh-TW" sz="2400"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你</a:t>
            </a: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可以</a:t>
            </a:r>
            <a:r>
              <a:rPr b="1"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與同學聊聊、分享自己的感受</a:t>
            </a: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，聽聽他們的想法和經驗。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zh-TW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如何紓解壓力</a:t>
            </a:r>
            <a:endParaRPr/>
          </a:p>
        </p:txBody>
      </p:sp>
      <p:sp>
        <p:nvSpPr>
          <p:cNvPr id="257" name="Google Shape;257;p47"/>
          <p:cNvSpPr txBox="1"/>
          <p:nvPr>
            <p:ph idx="1" type="body"/>
          </p:nvPr>
        </p:nvSpPr>
        <p:spPr>
          <a:xfrm>
            <a:off x="838200" y="1825625"/>
            <a:ext cx="498453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zh-TW" sz="3200">
                <a:latin typeface="Arial"/>
                <a:ea typeface="Arial"/>
                <a:cs typeface="Arial"/>
                <a:sym typeface="Arial"/>
              </a:rPr>
              <a:t>6. 為自己找一個陪伴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5715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br>
              <a:rPr lang="zh-TW" sz="2400"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latin typeface="Arial"/>
                <a:ea typeface="Arial"/>
                <a:cs typeface="Arial"/>
                <a:sym typeface="Arial"/>
              </a:rPr>
              <a:t>可找尋家人或師長談談，聽取他人意見或想法。如果遇到無法解決的問題或困難時，也可尋求專業人員的協助。</a:t>
            </a:r>
            <a:endParaRPr sz="2400"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/>
              <a:t>你值得好的陪伴</a:t>
            </a:r>
            <a:endParaRPr b="1"/>
          </a:p>
        </p:txBody>
      </p:sp>
      <p:sp>
        <p:nvSpPr>
          <p:cNvPr id="263" name="Google Shape;263;p2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11112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zh-TW" sz="3500">
                <a:latin typeface="Arial"/>
                <a:ea typeface="Arial"/>
                <a:cs typeface="Arial"/>
                <a:sym typeface="Arial"/>
              </a:rPr>
              <a:t>信任的師長</a:t>
            </a:r>
            <a:r>
              <a:rPr lang="zh-TW" sz="3500">
                <a:latin typeface="Arial"/>
                <a:ea typeface="Arial"/>
                <a:cs typeface="Arial"/>
                <a:sym typeface="Arial"/>
              </a:rPr>
              <a:t> </a:t>
            </a:r>
            <a:endParaRPr sz="3500">
              <a:latin typeface="Arial"/>
              <a:ea typeface="Arial"/>
              <a:cs typeface="Arial"/>
              <a:sym typeface="Arial"/>
            </a:endParaRPr>
          </a:p>
          <a:p>
            <a:pPr indent="-11112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zh-TW" sz="3500">
                <a:latin typeface="Arial"/>
                <a:ea typeface="Arial"/>
                <a:cs typeface="Arial"/>
                <a:sym typeface="Arial"/>
              </a:rPr>
              <a:t>學校輔導室－專輔老師</a:t>
            </a:r>
            <a:endParaRPr sz="3500">
              <a:latin typeface="Arial"/>
              <a:ea typeface="Arial"/>
              <a:cs typeface="Arial"/>
              <a:sym typeface="Arial"/>
            </a:endParaRPr>
          </a:p>
          <a:p>
            <a:pPr indent="-11112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zh-TW" sz="3500">
                <a:latin typeface="Arial"/>
                <a:ea typeface="Arial"/>
                <a:cs typeface="Arial"/>
                <a:sym typeface="Arial"/>
              </a:rPr>
              <a:t>張老師1980輔導專線</a:t>
            </a:r>
            <a:endParaRPr sz="3500"/>
          </a:p>
          <a:p>
            <a:pPr indent="-11112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zh-TW" sz="3500">
                <a:latin typeface="Arial"/>
                <a:ea typeface="Arial"/>
                <a:cs typeface="Arial"/>
                <a:sym typeface="Arial"/>
              </a:rPr>
              <a:t>衛生福利部1925安心專線</a:t>
            </a:r>
            <a:endParaRPr sz="3500">
              <a:latin typeface="Arial"/>
              <a:ea typeface="Arial"/>
              <a:cs typeface="Arial"/>
              <a:sym typeface="Arial"/>
            </a:endParaRPr>
          </a:p>
          <a:p>
            <a:pPr indent="-11112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zh-TW" sz="3500">
                <a:latin typeface="Arial"/>
                <a:ea typeface="Arial"/>
                <a:cs typeface="Arial"/>
                <a:sym typeface="Arial"/>
              </a:rPr>
              <a:t>生命線1995協助專線</a:t>
            </a:r>
            <a:endParaRPr sz="35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500"/>
              <a:buFont typeface="Calibri"/>
              <a:buNone/>
            </a:pPr>
            <a:r>
              <a:t/>
            </a:r>
            <a:endParaRPr sz="3200"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55555"/>
              <a:buNone/>
            </a:pPr>
            <a:r>
              <a:t/>
            </a:r>
            <a:endParaRPr/>
          </a:p>
        </p:txBody>
      </p:sp>
      <p:pic>
        <p:nvPicPr>
          <p:cNvPr id="264" name="Google Shape;26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1083" y="0"/>
            <a:ext cx="48193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481"/>
            <a:ext cx="12192000" cy="6805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4664" y="2105024"/>
            <a:ext cx="1168213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26930" y="4009644"/>
            <a:ext cx="132397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0"/>
          <p:cNvSpPr txBox="1"/>
          <p:nvPr/>
        </p:nvSpPr>
        <p:spPr>
          <a:xfrm>
            <a:off x="4230875" y="4502325"/>
            <a:ext cx="4134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icrosoft JhengHei"/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新北市學生輔導諮商中心</a:t>
            </a:r>
            <a:endParaRPr b="0" i="0" sz="2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8" name="Google Shape;278;p50"/>
          <p:cNvSpPr txBox="1"/>
          <p:nvPr/>
        </p:nvSpPr>
        <p:spPr>
          <a:xfrm>
            <a:off x="4354925" y="2595626"/>
            <a:ext cx="2339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icrosoft JhengHei"/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新北市教育局</a:t>
            </a:r>
            <a:endParaRPr b="0" i="0" sz="2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" y="0"/>
            <a:ext cx="120014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/>
          <p:nvPr/>
        </p:nvSpPr>
        <p:spPr>
          <a:xfrm>
            <a:off x="339300" y="745850"/>
            <a:ext cx="2064300" cy="1590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hello ，最近都沒見到你，你過得好嗎?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7"/>
          <p:cNvSpPr/>
          <p:nvPr/>
        </p:nvSpPr>
        <p:spPr>
          <a:xfrm>
            <a:off x="9739800" y="153800"/>
            <a:ext cx="2240100" cy="23883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8639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唉，最近不知道為什麼，總是覺得好煩，常常肚子痛，睡不著，心情低落，連我最愛的熱舞社也都不想去了。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/>
          <p:nvPr/>
        </p:nvSpPr>
        <p:spPr>
          <a:xfrm>
            <a:off x="8917800" y="1806150"/>
            <a:ext cx="2559900" cy="2481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青少年憂鬱情緒表現</a:t>
            </a:r>
            <a:endParaRPr/>
          </a:p>
        </p:txBody>
      </p:sp>
      <p:sp>
        <p:nvSpPr>
          <p:cNvPr id="164" name="Google Shape;164;p38"/>
          <p:cNvSpPr txBox="1"/>
          <p:nvPr>
            <p:ph idx="1" type="body"/>
          </p:nvPr>
        </p:nvSpPr>
        <p:spPr>
          <a:xfrm>
            <a:off x="9119700" y="2093850"/>
            <a:ext cx="2156100" cy="20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對自己失望</a:t>
            </a:r>
            <a:br>
              <a:rPr lang="zh-TW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想要獨處或消失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38"/>
          <p:cNvGrpSpPr/>
          <p:nvPr/>
        </p:nvGrpSpPr>
        <p:grpSpPr>
          <a:xfrm>
            <a:off x="497200" y="1806150"/>
            <a:ext cx="2559900" cy="2481600"/>
            <a:chOff x="497200" y="1806150"/>
            <a:chExt cx="2559900" cy="2481600"/>
          </a:xfrm>
        </p:grpSpPr>
        <p:sp>
          <p:nvSpPr>
            <p:cNvPr id="166" name="Google Shape;166;p38"/>
            <p:cNvSpPr/>
            <p:nvPr/>
          </p:nvSpPr>
          <p:spPr>
            <a:xfrm>
              <a:off x="497200" y="1806150"/>
              <a:ext cx="2559900" cy="2481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8"/>
            <p:cNvSpPr txBox="1"/>
            <p:nvPr/>
          </p:nvSpPr>
          <p:spPr>
            <a:xfrm>
              <a:off x="568925" y="2063025"/>
              <a:ext cx="2364300" cy="175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沒耐心</a:t>
              </a:r>
              <a:b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容易生氣</a:t>
              </a:r>
              <a:b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心情經常不好</a:t>
              </a:r>
              <a:endPara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38"/>
          <p:cNvGrpSpPr/>
          <p:nvPr/>
        </p:nvGrpSpPr>
        <p:grpSpPr>
          <a:xfrm>
            <a:off x="3369100" y="1806150"/>
            <a:ext cx="2559900" cy="2568818"/>
            <a:chOff x="3369100" y="1806150"/>
            <a:chExt cx="2559900" cy="2568818"/>
          </a:xfrm>
        </p:grpSpPr>
        <p:sp>
          <p:nvSpPr>
            <p:cNvPr id="169" name="Google Shape;169;p38"/>
            <p:cNvSpPr/>
            <p:nvPr/>
          </p:nvSpPr>
          <p:spPr>
            <a:xfrm>
              <a:off x="3369100" y="1806150"/>
              <a:ext cx="2559900" cy="2481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38"/>
            <p:cNvSpPr txBox="1"/>
            <p:nvPr/>
          </p:nvSpPr>
          <p:spPr>
            <a:xfrm>
              <a:off x="3554953" y="1958468"/>
              <a:ext cx="2064300" cy="24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身體不舒服</a:t>
              </a:r>
              <a:b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吃不好，</a:t>
              </a:r>
              <a:endPara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容易累，</a:t>
              </a:r>
              <a:endPara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睡不著</a:t>
              </a:r>
              <a:endPara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rebuchet MS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38"/>
          <p:cNvGrpSpPr/>
          <p:nvPr/>
        </p:nvGrpSpPr>
        <p:grpSpPr>
          <a:xfrm>
            <a:off x="6117100" y="1806150"/>
            <a:ext cx="2559900" cy="2481600"/>
            <a:chOff x="6117100" y="1806150"/>
            <a:chExt cx="2559900" cy="2481600"/>
          </a:xfrm>
        </p:grpSpPr>
        <p:sp>
          <p:nvSpPr>
            <p:cNvPr id="172" name="Google Shape;172;p38"/>
            <p:cNvSpPr/>
            <p:nvPr/>
          </p:nvSpPr>
          <p:spPr>
            <a:xfrm>
              <a:off x="6117100" y="1806150"/>
              <a:ext cx="2559900" cy="24816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8"/>
            <p:cNvSpPr txBox="1"/>
            <p:nvPr/>
          </p:nvSpPr>
          <p:spPr>
            <a:xfrm>
              <a:off x="6240974" y="2032287"/>
              <a:ext cx="2064300" cy="18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對很多事都失去興趣，難以集中注意力</a:t>
              </a:r>
              <a:endPara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TW">
                <a:latin typeface="Arial"/>
                <a:ea typeface="Arial"/>
                <a:cs typeface="Arial"/>
                <a:sym typeface="Arial"/>
              </a:rPr>
              <a:t>什麼是壓力?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9"/>
          <p:cNvSpPr txBox="1"/>
          <p:nvPr>
            <p:ph idx="1" type="body"/>
          </p:nvPr>
        </p:nvSpPr>
        <p:spPr>
          <a:xfrm>
            <a:off x="4801800" y="3216274"/>
            <a:ext cx="5240400" cy="21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壓力是一種身心綜合的反應，生活中的事情讓我們覺得很困難的時候，</a:t>
            </a:r>
            <a:r>
              <a:rPr b="1"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會覺得很緊張、被壓迫、痛苦。</a:t>
            </a:r>
            <a:endParaRPr/>
          </a:p>
        </p:txBody>
      </p:sp>
      <p:pic>
        <p:nvPicPr>
          <p:cNvPr id="180" name="Google Shape;18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050" y="1665338"/>
            <a:ext cx="4671775" cy="467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常見的壓力來源</a:t>
            </a:r>
            <a:endParaRPr/>
          </a:p>
        </p:txBody>
      </p:sp>
      <p:sp>
        <p:nvSpPr>
          <p:cNvPr id="187" name="Google Shape;187;p39"/>
          <p:cNvSpPr txBox="1"/>
          <p:nvPr/>
        </p:nvSpPr>
        <p:spPr>
          <a:xfrm>
            <a:off x="4976578" y="2457923"/>
            <a:ext cx="5358900" cy="19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  <a:t>對外表的焦慮</a:t>
            </a:r>
            <a:b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3600" u="none" cap="none" strike="noStrike">
              <a:solidFill>
                <a:srgbClr val="CB6CE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擔心自己長相不好看 沒有吸引力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煩惱自己太瘦、太胖、太矮、太高</a:t>
            </a:r>
            <a:endParaRPr b="0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8" name="Google Shape;18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7329" y="1930388"/>
            <a:ext cx="4184595" cy="4184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常見的壓力來源</a:t>
            </a:r>
            <a:endParaRPr/>
          </a:p>
        </p:txBody>
      </p:sp>
      <p:sp>
        <p:nvSpPr>
          <p:cNvPr id="195" name="Google Shape;195;p40"/>
          <p:cNvSpPr txBox="1"/>
          <p:nvPr/>
        </p:nvSpPr>
        <p:spPr>
          <a:xfrm>
            <a:off x="4502350" y="2354575"/>
            <a:ext cx="6081600" cy="24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  <a:t>成就表現不如預期</a:t>
            </a:r>
            <a:b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對自己感到失望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覺得自己價值低落</a:t>
            </a:r>
            <a:b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達不到別人的期待覺得自己無能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3825" y="1843100"/>
            <a:ext cx="3877075" cy="387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常見的壓力來源</a:t>
            </a:r>
            <a:endParaRPr/>
          </a:p>
        </p:txBody>
      </p:sp>
      <p:sp>
        <p:nvSpPr>
          <p:cNvPr id="203" name="Google Shape;203;p41"/>
          <p:cNvSpPr txBox="1"/>
          <p:nvPr/>
        </p:nvSpPr>
        <p:spPr>
          <a:xfrm>
            <a:off x="5794800" y="2589614"/>
            <a:ext cx="3596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  <a:t>人際關係的挫敗</a:t>
            </a:r>
            <a:b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與父母長輩溝通困難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8675" y="1786698"/>
            <a:ext cx="4029425" cy="402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常見的壓力來源</a:t>
            </a:r>
            <a:endParaRPr/>
          </a:p>
        </p:txBody>
      </p:sp>
      <p:sp>
        <p:nvSpPr>
          <p:cNvPr id="211" name="Google Shape;211;p42"/>
          <p:cNvSpPr txBox="1"/>
          <p:nvPr/>
        </p:nvSpPr>
        <p:spPr>
          <a:xfrm>
            <a:off x="5516859" y="2535679"/>
            <a:ext cx="3596400" cy="19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rPr b="1" i="0" lang="zh-TW" sz="3600" u="none" cap="none" strike="noStrike">
                <a:solidFill>
                  <a:srgbClr val="CB6CE6"/>
                </a:solidFill>
                <a:latin typeface="Calibri"/>
                <a:ea typeface="Calibri"/>
                <a:cs typeface="Calibri"/>
                <a:sym typeface="Calibri"/>
              </a:rPr>
              <a:t>人際關係的挫敗</a:t>
            </a:r>
            <a:endParaRPr b="1" i="0" sz="3600" u="none" cap="none" strike="noStrike">
              <a:solidFill>
                <a:srgbClr val="CB6CE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6CE6"/>
              </a:buClr>
              <a:buSzPts val="2400"/>
              <a:buFont typeface="Calibri"/>
              <a:buNone/>
            </a:pPr>
            <a:r>
              <a:t/>
            </a:r>
            <a:endParaRPr b="1" i="0" sz="3600" u="none" cap="none" strike="noStrike">
              <a:solidFill>
                <a:srgbClr val="CB6CE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交朋友不順利 有衝突 </a:t>
            </a:r>
            <a:b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甚至感到遭受排擠 霸凌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198" y="1843098"/>
            <a:ext cx="4176724" cy="417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zh-TW"/>
              <a:t>會有壓力</a:t>
            </a:r>
            <a:br>
              <a:rPr lang="zh-TW"/>
            </a:br>
            <a:r>
              <a:rPr lang="zh-TW"/>
              <a:t>是因為我們期許自己是好的</a:t>
            </a:r>
            <a:endParaRPr/>
          </a:p>
        </p:txBody>
      </p:sp>
      <p:sp>
        <p:nvSpPr>
          <p:cNvPr id="219" name="Google Shape;219;p43"/>
          <p:cNvSpPr txBox="1"/>
          <p:nvPr>
            <p:ph idx="1" type="body"/>
          </p:nvPr>
        </p:nvSpPr>
        <p:spPr>
          <a:xfrm>
            <a:off x="677325" y="2160600"/>
            <a:ext cx="6705000" cy="22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zh-TW" sz="2400" u="sng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我們容易感到壓力</a:t>
            </a: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，是因為希望自己表現好（課業、人際），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但這是需要時間去慢慢累積、逐漸調整的。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在表現仍不如預期之前，我們可能都會覺得難受、擔心、緊張、煩躁。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多面向">
  <a:themeElements>
    <a:clrScheme name="多面向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2024-11-20T05:52:00Z</dcterms:created>
  <dc:creator>user</dc:creator>
</cp:coreProperties>
</file>